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82" r:id="rId2"/>
    <p:sldId id="259" r:id="rId3"/>
    <p:sldId id="267" r:id="rId4"/>
    <p:sldId id="266" r:id="rId5"/>
    <p:sldId id="265" r:id="rId6"/>
    <p:sldId id="264" r:id="rId7"/>
    <p:sldId id="286" r:id="rId8"/>
    <p:sldId id="261" r:id="rId9"/>
    <p:sldId id="288" r:id="rId10"/>
    <p:sldId id="270" r:id="rId11"/>
    <p:sldId id="269" r:id="rId12"/>
    <p:sldId id="290" r:id="rId13"/>
    <p:sldId id="278" r:id="rId14"/>
    <p:sldId id="277" r:id="rId15"/>
    <p:sldId id="27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A66E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9BD42-86CB-403F-910C-4822A667BDE7}" type="datetimeFigureOut">
              <a:rPr lang="en-US" smtClean="0"/>
              <a:pPr/>
              <a:t>12/12/2022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955F26-02E5-4B31-AF67-47494EF36EF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955F26-02E5-4B31-AF67-47494EF36EF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B01BB-60B7-49A7-9E64-CCAFD9BB9170}" type="datetimeFigureOut">
              <a:rPr lang="en-US" smtClean="0"/>
              <a:pPr/>
              <a:t>12/12/2022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5C9E9-43D7-4D2B-BD38-FF3D88FD07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B01BB-60B7-49A7-9E64-CCAFD9BB9170}" type="datetimeFigureOut">
              <a:rPr lang="en-US" smtClean="0"/>
              <a:pPr/>
              <a:t>12/12/2022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5C9E9-43D7-4D2B-BD38-FF3D88FD07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B01BB-60B7-49A7-9E64-CCAFD9BB9170}" type="datetimeFigureOut">
              <a:rPr lang="en-US" smtClean="0"/>
              <a:pPr/>
              <a:t>12/12/2022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5C9E9-43D7-4D2B-BD38-FF3D88FD07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B01BB-60B7-49A7-9E64-CCAFD9BB9170}" type="datetimeFigureOut">
              <a:rPr lang="en-US" smtClean="0"/>
              <a:pPr/>
              <a:t>12/12/2022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5C9E9-43D7-4D2B-BD38-FF3D88FD07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B01BB-60B7-49A7-9E64-CCAFD9BB9170}" type="datetimeFigureOut">
              <a:rPr lang="en-US" smtClean="0"/>
              <a:pPr/>
              <a:t>12/12/2022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5C9E9-43D7-4D2B-BD38-FF3D88FD07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B01BB-60B7-49A7-9E64-CCAFD9BB9170}" type="datetimeFigureOut">
              <a:rPr lang="en-US" smtClean="0"/>
              <a:pPr/>
              <a:t>12/12/2022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5C9E9-43D7-4D2B-BD38-FF3D88FD07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B01BB-60B7-49A7-9E64-CCAFD9BB9170}" type="datetimeFigureOut">
              <a:rPr lang="en-US" smtClean="0"/>
              <a:pPr/>
              <a:t>12/12/2022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5C9E9-43D7-4D2B-BD38-FF3D88FD07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B01BB-60B7-49A7-9E64-CCAFD9BB9170}" type="datetimeFigureOut">
              <a:rPr lang="en-US" smtClean="0"/>
              <a:pPr/>
              <a:t>12/12/2022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5C9E9-43D7-4D2B-BD38-FF3D88FD07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B01BB-60B7-49A7-9E64-CCAFD9BB9170}" type="datetimeFigureOut">
              <a:rPr lang="en-US" smtClean="0"/>
              <a:pPr/>
              <a:t>12/12/2022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5C9E9-43D7-4D2B-BD38-FF3D88FD07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B01BB-60B7-49A7-9E64-CCAFD9BB9170}" type="datetimeFigureOut">
              <a:rPr lang="en-US" smtClean="0"/>
              <a:pPr/>
              <a:t>12/12/2022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5C9E9-43D7-4D2B-BD38-FF3D88FD07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B01BB-60B7-49A7-9E64-CCAFD9BB9170}" type="datetimeFigureOut">
              <a:rPr lang="en-US" smtClean="0"/>
              <a:pPr/>
              <a:t>12/12/2022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5C9E9-43D7-4D2B-BD38-FF3D88FD07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B01BB-60B7-49A7-9E64-CCAFD9BB9170}" type="datetimeFigureOut">
              <a:rPr lang="en-US" smtClean="0"/>
              <a:pPr/>
              <a:t>12/12/2022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25C9E9-43D7-4D2B-BD38-FF3D88FD07A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png"/><Relationship Id="rId7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gif"/><Relationship Id="rId9" Type="http://schemas.openxmlformats.org/officeDocument/2006/relationships/image" Target="../media/image8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BD15035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 descr="BD15035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57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 descr="BD15035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324600"/>
            <a:ext cx="9144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 descr="BD15035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86800" y="0"/>
            <a:ext cx="457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10" descr="Bellcoll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635125" cy="163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7" descr="696926hncgbmxrlk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152400" y="5021263"/>
            <a:ext cx="952500" cy="183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8" descr="696926hncgbmxrlk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119522">
            <a:off x="420688" y="4889500"/>
            <a:ext cx="10731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9" name="Picture 9" descr="2FF4A10BE8D543779575ADE7409EF7B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1940096">
            <a:off x="7848600" y="22225"/>
            <a:ext cx="8572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0" name="Picture 10" descr="2FF4A10BE8D543779575ADE7409EF7B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86750" y="0"/>
            <a:ext cx="857250" cy="180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1" name="Picture 11" descr="2FF4A10BE8D543779575ADE7409EF7B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3349099">
            <a:off x="7536656" y="-592931"/>
            <a:ext cx="1014413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2" name="Picture 12" descr="blumen-pflanzen051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86200" y="4191000"/>
            <a:ext cx="1600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9" name="Picture 13" descr="2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-209679">
            <a:off x="381000" y="3248025"/>
            <a:ext cx="180975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90" name="Picture 14" descr="2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-209679">
            <a:off x="5943600" y="4038600"/>
            <a:ext cx="1809750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0" y="-6350"/>
            <a:ext cx="9144000" cy="6940550"/>
            <a:chOff x="0" y="-4"/>
            <a:chExt cx="5760" cy="4372"/>
          </a:xfrm>
        </p:grpSpPr>
        <p:pic>
          <p:nvPicPr>
            <p:cNvPr id="10259" name="Picture 18" descr="Picture1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6" y="-4"/>
              <a:ext cx="575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60" name="Picture 19" descr="Picture1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0" y="4268"/>
              <a:ext cx="5754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61" name="Picture 20" descr="Picture1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 rot="5400000">
              <a:off x="3563" y="2122"/>
              <a:ext cx="4320" cy="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62" name="Picture 21" descr="Picture1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 rot="5400000">
              <a:off x="-2122" y="2153"/>
              <a:ext cx="4320" cy="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6" name="Rectangle 25"/>
          <p:cNvSpPr/>
          <p:nvPr/>
        </p:nvSpPr>
        <p:spPr>
          <a:xfrm>
            <a:off x="2514600" y="3124200"/>
            <a:ext cx="432233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Môn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: Tin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9</a:t>
            </a:r>
            <a:endParaRPr lang="en-US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18107 -0.01203 0.64479 -0.05596 0.7493 0.00462 C 0.85382 0.0652 0.80833 0.35144 0.62725 0.36346 C 0.44618 0.37549 -0.23316 0.13803 -0.33716 0.07676 C -0.44115 0.01549 -0.18108 0.01202 0 0 Z " pathEditMode="relative" ptsTypes="aaaaa">
                                      <p:cBhvr>
                                        <p:cTn id="6" dur="5000" fill="hold"/>
                                        <p:tgtEl>
                                          <p:spTgt spid="757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18107 -0.01203 0.64479 -0.05596 0.7493 0.00462 C 0.85382 0.0652 0.80833 0.35144 0.62725 0.36346 C 0.44618 0.37549 -0.23316 0.13803 -0.33716 0.07676 C -0.44115 0.01549 -0.18108 0.01202 0 0 Z " pathEditMode="relative" ptsTypes="aaaaa">
                                      <p:cBhvr>
                                        <p:cTn id="8" dur="5000" fill="hold"/>
                                        <p:tgtEl>
                                          <p:spTgt spid="757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753114Barres_petits_noeuds__11_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28600"/>
            <a:ext cx="9144000" cy="666750"/>
          </a:xfrm>
          <a:prstGeom prst="rect">
            <a:avLst/>
          </a:prstGeom>
        </p:spPr>
      </p:pic>
      <p:pic>
        <p:nvPicPr>
          <p:cNvPr id="6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2486025" y="3095625"/>
            <a:ext cx="5638800" cy="666750"/>
          </a:xfrm>
          <a:prstGeom prst="rect">
            <a:avLst/>
          </a:prstGeom>
        </p:spPr>
      </p:pic>
      <p:pic>
        <p:nvPicPr>
          <p:cNvPr id="8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029325" y="3133725"/>
            <a:ext cx="5562600" cy="666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43000" y="6553200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2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91250"/>
            <a:ext cx="9144000" cy="6667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1000" y="838200"/>
            <a:ext cx="8763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2600" b="1" dirty="0" err="1" smtClean="0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 1: </a:t>
            </a:r>
            <a:r>
              <a:rPr lang="en-US" sz="2600" b="1" dirty="0" err="1" smtClean="0">
                <a:latin typeface="Times New Roman" pitchFamily="18" charset="0"/>
                <a:cs typeface="Times New Roman" pitchFamily="18" charset="0"/>
              </a:rPr>
              <a:t>Mạng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en-US" sz="2600" b="1" dirty="0" err="1" smtClean="0">
                <a:latin typeface="Times New Roman" pitchFamily="18" charset="0"/>
                <a:cs typeface="Times New Roman" pitchFamily="18" charset="0"/>
              </a:rPr>
              <a:t>Lợi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  <a:cs typeface="Times New Roman" pitchFamily="18" charset="0"/>
              </a:rPr>
              <a:t>ích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  <a:cs typeface="Times New Roman" pitchFamily="18" charset="0"/>
              </a:rPr>
              <a:t>mạng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err="1" smtClean="0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600" dirty="0"/>
          </a:p>
        </p:txBody>
      </p:sp>
      <p:sp>
        <p:nvSpPr>
          <p:cNvPr id="14" name="TextBox 13"/>
          <p:cNvSpPr txBox="1"/>
          <p:nvPr/>
        </p:nvSpPr>
        <p:spPr>
          <a:xfrm>
            <a:off x="2971800" y="20574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276600" y="2438400"/>
            <a:ext cx="1371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638800" y="24384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685800" y="1600200"/>
            <a:ext cx="7848600" cy="2209800"/>
            <a:chOff x="685800" y="1600200"/>
            <a:chExt cx="7848600" cy="2209800"/>
          </a:xfrm>
        </p:grpSpPr>
        <p:pic>
          <p:nvPicPr>
            <p:cNvPr id="15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85800" y="1676400"/>
              <a:ext cx="2819400" cy="1890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352800" y="1600200"/>
              <a:ext cx="2362200" cy="2209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638800" y="1828800"/>
              <a:ext cx="2895600" cy="167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" name="TextBox 19"/>
          <p:cNvSpPr txBox="1"/>
          <p:nvPr/>
        </p:nvSpPr>
        <p:spPr>
          <a:xfrm>
            <a:off x="838200" y="3962400"/>
            <a:ext cx="5791200" cy="19389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Mạng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nối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nhau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Cho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phép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chung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dữ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mềm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cứng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,….</a:t>
            </a:r>
          </a:p>
          <a:p>
            <a:endParaRPr lang="en-US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838200" y="3962400"/>
            <a:ext cx="4953000" cy="19389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Lợi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ích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mạng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chung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dữ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liệu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chung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cứng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Trao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tin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chung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mềm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90600" y="3505200"/>
            <a:ext cx="1905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Đáp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en-US" dirty="0"/>
          </a:p>
        </p:txBody>
      </p:sp>
    </p:spTree>
  </p:cSld>
  <p:clrMapOvr>
    <a:masterClrMapping/>
  </p:clrMapOvr>
  <p:transition spd="med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0" grpId="0" animBg="1"/>
      <p:bldP spid="20" grpId="1" animBg="1"/>
      <p:bldP spid="23" grpId="0" animBg="1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753114Barres_petits_noeuds__11_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28600"/>
            <a:ext cx="9144000" cy="666750"/>
          </a:xfrm>
          <a:prstGeom prst="rect">
            <a:avLst/>
          </a:prstGeom>
        </p:spPr>
      </p:pic>
      <p:pic>
        <p:nvPicPr>
          <p:cNvPr id="6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2486025" y="3095625"/>
            <a:ext cx="5638800" cy="666750"/>
          </a:xfrm>
          <a:prstGeom prst="rect">
            <a:avLst/>
          </a:prstGeom>
        </p:spPr>
      </p:pic>
      <p:pic>
        <p:nvPicPr>
          <p:cNvPr id="8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029325" y="3133725"/>
            <a:ext cx="5562600" cy="666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43000" y="6553200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2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91250"/>
            <a:ext cx="9144000" cy="666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228600" y="762000"/>
            <a:ext cx="8915400" cy="1295400"/>
          </a:xfrm>
        </p:spPr>
        <p:txBody>
          <a:bodyPr>
            <a:normAutofit fontScale="90000"/>
          </a:bodyPr>
          <a:lstStyle/>
          <a:p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2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internet?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nối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internet?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nào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internet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nhiều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xem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tin?</a:t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2133600" y="1828800"/>
            <a:ext cx="5181600" cy="415498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Đáp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* Internet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hệ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thống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nối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mạng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mô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thế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giới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kết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nối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internet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: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- Sử dụng Modem qua đường điện thoại</a:t>
            </a:r>
            <a:br>
              <a:rPr lang="vi-VN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- Sử dụng đường truyền riêng.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phổ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biến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internet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khai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thác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World Wide Web (WWW).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endParaRPr lang="en-US" sz="2400" dirty="0"/>
          </a:p>
        </p:txBody>
      </p:sp>
    </p:spTree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753114Barres_petits_noeuds__11_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28600"/>
            <a:ext cx="9144000" cy="666750"/>
          </a:xfrm>
          <a:prstGeom prst="rect">
            <a:avLst/>
          </a:prstGeom>
        </p:spPr>
      </p:pic>
      <p:pic>
        <p:nvPicPr>
          <p:cNvPr id="6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2486025" y="3095625"/>
            <a:ext cx="5638800" cy="666750"/>
          </a:xfrm>
          <a:prstGeom prst="rect">
            <a:avLst/>
          </a:prstGeom>
        </p:spPr>
      </p:pic>
      <p:pic>
        <p:nvPicPr>
          <p:cNvPr id="8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029325" y="3133725"/>
            <a:ext cx="5562600" cy="666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43000" y="6553200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2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91250"/>
            <a:ext cx="9144000" cy="666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228600" y="838200"/>
            <a:ext cx="8915400" cy="533400"/>
          </a:xfrm>
        </p:spPr>
        <p:txBody>
          <a:bodyPr>
            <a:noAutofit/>
          </a:bodyPr>
          <a:lstStyle/>
          <a:p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3: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Liệt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kê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thao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tác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việc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thư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dirty="0"/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371600"/>
            <a:ext cx="4267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6096000" y="16002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876800" y="1295400"/>
            <a:ext cx="3886200" cy="489364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 eaLnBrk="0" hangingPunct="0"/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gửi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soạn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thư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ghi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địa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chỉ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eaLnBrk="0" hangingPunct="0"/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Thư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gửi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tới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thư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gửi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eaLnBrk="0" hangingPunct="0"/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thư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gửi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thư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đến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thư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qua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mạng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(Internet).</a:t>
            </a:r>
          </a:p>
          <a:p>
            <a:pPr algn="just" eaLnBrk="0" hangingPunct="0"/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thư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chuyển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thư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hộp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thư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nhận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sz="2400" dirty="0"/>
          </a:p>
        </p:txBody>
      </p:sp>
    </p:spTree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753114Barres_petits_noeuds__11_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28600"/>
            <a:ext cx="9144000" cy="666750"/>
          </a:xfrm>
          <a:prstGeom prst="rect">
            <a:avLst/>
          </a:prstGeom>
        </p:spPr>
      </p:pic>
      <p:pic>
        <p:nvPicPr>
          <p:cNvPr id="6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2486025" y="3095625"/>
            <a:ext cx="5638800" cy="666750"/>
          </a:xfrm>
          <a:prstGeom prst="rect">
            <a:avLst/>
          </a:prstGeom>
        </p:spPr>
      </p:pic>
      <p:pic>
        <p:nvPicPr>
          <p:cNvPr id="8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029325" y="3133725"/>
            <a:ext cx="5562600" cy="666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43000" y="6553200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2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91250"/>
            <a:ext cx="9144000" cy="666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Autofit/>
          </a:bodyPr>
          <a:lstStyle/>
          <a:p>
            <a:r>
              <a:rPr lang="en-US" sz="3000" b="1" dirty="0" err="1" smtClean="0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4: </a:t>
            </a:r>
            <a:r>
              <a:rPr lang="en-US" sz="3000" b="1" dirty="0" err="1" smtClean="0">
                <a:latin typeface="Times New Roman" pitchFamily="18" charset="0"/>
                <a:cs typeface="Times New Roman" pitchFamily="18" charset="0"/>
              </a:rPr>
              <a:t>Vì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latin typeface="Times New Roman" pitchFamily="18" charset="0"/>
                <a:cs typeface="Times New Roman" pitchFamily="18" charset="0"/>
              </a:rPr>
              <a:t>sao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latin typeface="Times New Roman" pitchFamily="18" charset="0"/>
                <a:cs typeface="Times New Roman" pitchFamily="18" charset="0"/>
              </a:rPr>
              <a:t>vệ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3000" b="1" dirty="0" err="1" smtClean="0"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b="1" dirty="0" err="1" smtClean="0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US" sz="3000" dirty="0"/>
          </a:p>
        </p:txBody>
      </p:sp>
      <p:sp>
        <p:nvSpPr>
          <p:cNvPr id="13" name="TextBox 12"/>
          <p:cNvSpPr txBox="1"/>
          <p:nvPr/>
        </p:nvSpPr>
        <p:spPr>
          <a:xfrm>
            <a:off x="1447800" y="18288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638800" y="22098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304800" y="1447800"/>
            <a:ext cx="5514975" cy="2609850"/>
            <a:chOff x="304800" y="1447800"/>
            <a:chExt cx="5514975" cy="2609850"/>
          </a:xfrm>
        </p:grpSpPr>
        <p:pic>
          <p:nvPicPr>
            <p:cNvPr id="14" name="Picture 12" descr="images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04800" y="1447800"/>
              <a:ext cx="3200400" cy="2586038"/>
            </a:xfrm>
            <a:prstGeom prst="rect">
              <a:avLst/>
            </a:prstGeom>
            <a:noFill/>
          </p:spPr>
        </p:pic>
        <p:pic>
          <p:nvPicPr>
            <p:cNvPr id="16" name="Picture 9" descr="imagesCAHV3NSY.jp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352800" y="1600200"/>
              <a:ext cx="2466975" cy="2457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7" name="Picture 8" descr="imagesCAL0CUN8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1752600"/>
            <a:ext cx="254317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914400" y="4038600"/>
            <a:ext cx="6934200" cy="224676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u="sng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Đáp</a:t>
            </a:r>
            <a:r>
              <a:rPr lang="en-US" sz="20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u="sng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20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vi-VN" sz="2000" dirty="0" smtClean="0">
                <a:latin typeface="Times New Roman" pitchFamily="18" charset="0"/>
                <a:cs typeface="Times New Roman" pitchFamily="18" charset="0"/>
              </a:rPr>
              <a:t>Thông tin máy tính có thể  bị  mất, hư hỏng do nhi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ều</a:t>
            </a:r>
            <a:r>
              <a:rPr lang="vi-VN" sz="2000" dirty="0" smtClean="0">
                <a:latin typeface="Times New Roman" pitchFamily="18" charset="0"/>
                <a:cs typeface="Times New Roman" pitchFamily="18" charset="0"/>
              </a:rPr>
              <a:t> nguyên nhân khác nhau do đó cần </a:t>
            </a:r>
          </a:p>
          <a:p>
            <a:r>
              <a:rPr lang="vi-VN" sz="2000" dirty="0" smtClean="0">
                <a:latin typeface="Times New Roman" pitchFamily="18" charset="0"/>
                <a:cs typeface="Times New Roman" pitchFamily="18" charset="0"/>
              </a:rPr>
              <a:t>phải bảo vệ  thông tin máy tính bằng cách sao lưu dữ  liệu thường xuyên và phòng tránh </a:t>
            </a:r>
          </a:p>
          <a:p>
            <a:r>
              <a:rPr lang="vi-VN" sz="2000" dirty="0" smtClean="0">
                <a:latin typeface="Times New Roman" pitchFamily="18" charset="0"/>
                <a:cs typeface="Times New Roman" pitchFamily="18" charset="0"/>
              </a:rPr>
              <a:t>virus.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/>
          </a:p>
        </p:txBody>
      </p:sp>
    </p:spTree>
  </p:cSld>
  <p:clrMapOvr>
    <a:masterClrMapping/>
  </p:clrMapOvr>
  <p:transition spd="slow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753114Barres_petits_noeuds__11_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28600"/>
            <a:ext cx="9144000" cy="666750"/>
          </a:xfrm>
          <a:prstGeom prst="rect">
            <a:avLst/>
          </a:prstGeom>
        </p:spPr>
      </p:pic>
      <p:pic>
        <p:nvPicPr>
          <p:cNvPr id="6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2486025" y="3095625"/>
            <a:ext cx="5638800" cy="666750"/>
          </a:xfrm>
          <a:prstGeom prst="rect">
            <a:avLst/>
          </a:prstGeom>
        </p:spPr>
      </p:pic>
      <p:pic>
        <p:nvPicPr>
          <p:cNvPr id="8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029325" y="3133725"/>
            <a:ext cx="5562600" cy="666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43000" y="6553200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2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91250"/>
            <a:ext cx="9144000" cy="666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04800" y="533400"/>
            <a:ext cx="8458200" cy="1219200"/>
          </a:xfrm>
        </p:spPr>
        <p:txBody>
          <a:bodyPr>
            <a:noAutofit/>
          </a:bodyPr>
          <a:lstStyle/>
          <a:p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5: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Nêu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tác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hại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virus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lây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nhiễm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phòng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tránh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609600" y="1524000"/>
            <a:ext cx="8258175" cy="1743075"/>
            <a:chOff x="609600" y="1828800"/>
            <a:chExt cx="8258175" cy="1743075"/>
          </a:xfrm>
        </p:grpSpPr>
        <p:pic>
          <p:nvPicPr>
            <p:cNvPr id="14" name="Picture 13" descr="12355275_1647384155511856_265678311_n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0" y="1828800"/>
              <a:ext cx="2619375" cy="1743075"/>
            </a:xfrm>
            <a:prstGeom prst="rect">
              <a:avLst/>
            </a:prstGeom>
          </p:spPr>
        </p:pic>
        <p:pic>
          <p:nvPicPr>
            <p:cNvPr id="15" name="Picture 14" descr="12358078_1647384142178524_631498637_n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52800" y="1905000"/>
              <a:ext cx="2857500" cy="1600200"/>
            </a:xfrm>
            <a:prstGeom prst="rect">
              <a:avLst/>
            </a:prstGeom>
          </p:spPr>
        </p:pic>
        <p:pic>
          <p:nvPicPr>
            <p:cNvPr id="16" name="Picture 15" descr="12358341_1647384132178525_1520472716_n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48400" y="1828800"/>
              <a:ext cx="2619375" cy="1743075"/>
            </a:xfrm>
            <a:prstGeom prst="rect">
              <a:avLst/>
            </a:prstGeom>
          </p:spPr>
        </p:pic>
      </p:grpSp>
      <p:sp>
        <p:nvSpPr>
          <p:cNvPr id="18" name="TextBox 17"/>
          <p:cNvSpPr txBox="1"/>
          <p:nvPr/>
        </p:nvSpPr>
        <p:spPr>
          <a:xfrm>
            <a:off x="838200" y="3276600"/>
            <a:ext cx="137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Đáp</a:t>
            </a: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533400" y="3657600"/>
            <a:ext cx="4038600" cy="255454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* </a:t>
            </a:r>
            <a:r>
              <a:rPr lang="en-US" sz="2000" b="1" i="1" dirty="0" err="1" smtClean="0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latin typeface="Times New Roman" pitchFamily="18" charset="0"/>
                <a:cs typeface="Times New Roman" pitchFamily="18" charset="0"/>
              </a:rPr>
              <a:t>tác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latin typeface="Times New Roman" pitchFamily="18" charset="0"/>
                <a:cs typeface="Times New Roman" pitchFamily="18" charset="0"/>
              </a:rPr>
              <a:t>hại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 virus </a:t>
            </a:r>
            <a:r>
              <a:rPr lang="en-US" sz="2000" b="1" i="1" dirty="0" err="1" smtClean="0"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vi-VN" sz="2000" dirty="0" smtClean="0">
                <a:latin typeface="Times New Roman" pitchFamily="18" charset="0"/>
                <a:cs typeface="Times New Roman" pitchFamily="18" charset="0"/>
              </a:rPr>
              <a:t>- Tiêu tốn tài nguyên hệ thống</a:t>
            </a:r>
          </a:p>
          <a:p>
            <a:r>
              <a:rPr lang="vi-VN" sz="2000" dirty="0" smtClean="0">
                <a:latin typeface="Times New Roman" pitchFamily="18" charset="0"/>
                <a:cs typeface="Times New Roman" pitchFamily="18" charset="0"/>
              </a:rPr>
              <a:t>- Phá hủy dữ liệu</a:t>
            </a:r>
          </a:p>
          <a:p>
            <a:r>
              <a:rPr lang="vi-VN" sz="2000" dirty="0" smtClean="0">
                <a:latin typeface="Times New Roman" pitchFamily="18" charset="0"/>
                <a:cs typeface="Times New Roman" pitchFamily="18" charset="0"/>
              </a:rPr>
              <a:t>- Phá hủy hệ thống</a:t>
            </a:r>
          </a:p>
          <a:p>
            <a:r>
              <a:rPr lang="vi-VN" sz="2000" dirty="0" smtClean="0">
                <a:latin typeface="Times New Roman" pitchFamily="18" charset="0"/>
                <a:cs typeface="Times New Roman" pitchFamily="18" charset="0"/>
              </a:rPr>
              <a:t>- Đánh cắp dữ liệu</a:t>
            </a:r>
          </a:p>
          <a:p>
            <a:r>
              <a:rPr lang="vi-VN" sz="2000" dirty="0" smtClean="0">
                <a:latin typeface="Times New Roman" pitchFamily="18" charset="0"/>
                <a:cs typeface="Times New Roman" pitchFamily="18" charset="0"/>
              </a:rPr>
              <a:t>- Mã hóa dữ liệu để tống tiền</a:t>
            </a:r>
          </a:p>
          <a:p>
            <a:pPr marL="285750" indent="-285750">
              <a:buFontTx/>
              <a:buChar char="-"/>
            </a:pPr>
            <a:r>
              <a:rPr lang="vi-VN" sz="2000" dirty="0" smtClean="0">
                <a:latin typeface="Times New Roman" pitchFamily="18" charset="0"/>
                <a:cs typeface="Times New Roman" pitchFamily="18" charset="0"/>
              </a:rPr>
              <a:t>Gây khó chịu khác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4648200" y="3581400"/>
            <a:ext cx="4267200" cy="286232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sz="2000" b="1" i="1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2000" b="1" i="1" dirty="0" err="1" smtClean="0">
                <a:latin typeface="Times New Roman" pitchFamily="18" charset="0"/>
                <a:cs typeface="Times New Roman" pitchFamily="18" charset="0"/>
              </a:rPr>
              <a:t>đường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latin typeface="Times New Roman" pitchFamily="18" charset="0"/>
                <a:cs typeface="Times New Roman" pitchFamily="18" charset="0"/>
              </a:rPr>
              <a:t>lây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 err="1" smtClean="0">
                <a:latin typeface="Times New Roman" pitchFamily="18" charset="0"/>
                <a:cs typeface="Times New Roman" pitchFamily="18" charset="0"/>
              </a:rPr>
              <a:t>nhiễm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vi-VN" sz="2000" dirty="0" smtClean="0">
                <a:latin typeface="Times New Roman" pitchFamily="18" charset="0"/>
                <a:cs typeface="Times New Roman" pitchFamily="18" charset="0"/>
              </a:rPr>
              <a:t>- Qua việc sao chép các tệp bị nhiễm virus</a:t>
            </a:r>
          </a:p>
          <a:p>
            <a:r>
              <a:rPr lang="vi-VN" sz="2000" dirty="0" smtClean="0">
                <a:latin typeface="Times New Roman" pitchFamily="18" charset="0"/>
                <a:cs typeface="Times New Roman" pitchFamily="18" charset="0"/>
              </a:rPr>
              <a:t>- Qua các phần mềm bẻ khóa, phần mềm sao chép lậu</a:t>
            </a:r>
          </a:p>
          <a:p>
            <a:r>
              <a:rPr lang="vi-VN" sz="2000" dirty="0" smtClean="0">
                <a:latin typeface="Times New Roman" pitchFamily="18" charset="0"/>
                <a:cs typeface="Times New Roman" pitchFamily="18" charset="0"/>
              </a:rPr>
              <a:t>- Qua các thiết bị nhớ di động</a:t>
            </a:r>
          </a:p>
          <a:p>
            <a:r>
              <a:rPr lang="vi-VN" sz="2000" dirty="0" smtClean="0">
                <a:latin typeface="Times New Roman" pitchFamily="18" charset="0"/>
                <a:cs typeface="Times New Roman" pitchFamily="18" charset="0"/>
              </a:rPr>
              <a:t>- Qua mạng nội bộ, mạng Internet, đặc biệt là thư điện tử </a:t>
            </a:r>
          </a:p>
          <a:p>
            <a:r>
              <a:rPr lang="vi-VN" sz="2000" dirty="0" smtClean="0">
                <a:latin typeface="Times New Roman" pitchFamily="18" charset="0"/>
                <a:cs typeface="Times New Roman" pitchFamily="18" charset="0"/>
              </a:rPr>
              <a:t>- Qua các lỗ hổng phần mềm</a:t>
            </a: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20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753114Barres_petits_noeuds__11_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28600"/>
            <a:ext cx="9144000" cy="666750"/>
          </a:xfrm>
          <a:prstGeom prst="rect">
            <a:avLst/>
          </a:prstGeom>
        </p:spPr>
      </p:pic>
      <p:pic>
        <p:nvPicPr>
          <p:cNvPr id="6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2486025" y="3095625"/>
            <a:ext cx="5638800" cy="666750"/>
          </a:xfrm>
          <a:prstGeom prst="rect">
            <a:avLst/>
          </a:prstGeom>
        </p:spPr>
      </p:pic>
      <p:pic>
        <p:nvPicPr>
          <p:cNvPr id="8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029325" y="3133725"/>
            <a:ext cx="5562600" cy="666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43000" y="6553200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2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91250"/>
            <a:ext cx="9144000" cy="66675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04800" y="533400"/>
            <a:ext cx="8458200" cy="12192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685800" y="1143000"/>
            <a:ext cx="8105775" cy="2219325"/>
            <a:chOff x="685800" y="1143000"/>
            <a:chExt cx="8105775" cy="2219325"/>
          </a:xfrm>
        </p:grpSpPr>
        <p:pic>
          <p:nvPicPr>
            <p:cNvPr id="14" name="Picture 7" descr="Virus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85800" y="1143000"/>
              <a:ext cx="2895600" cy="21288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4" descr="12348238_1647384135511858_178937422_n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10000" y="1219200"/>
              <a:ext cx="2143125" cy="2143125"/>
            </a:xfrm>
            <a:prstGeom prst="rect">
              <a:avLst/>
            </a:prstGeom>
          </p:spPr>
        </p:pic>
        <p:pic>
          <p:nvPicPr>
            <p:cNvPr id="16" name="Picture 15" descr="12348716_1647384158845189_523510760_n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24600" y="1371600"/>
              <a:ext cx="2466975" cy="1847850"/>
            </a:xfrm>
            <a:prstGeom prst="rect">
              <a:avLst/>
            </a:prstGeom>
          </p:spPr>
        </p:pic>
      </p:grpSp>
      <p:sp>
        <p:nvSpPr>
          <p:cNvPr id="17" name="TextBox 16"/>
          <p:cNvSpPr txBox="1"/>
          <p:nvPr/>
        </p:nvSpPr>
        <p:spPr>
          <a:xfrm>
            <a:off x="533400" y="3352800"/>
            <a:ext cx="8153400" cy="342657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73050" indent="-273050" algn="just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chế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sao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chép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chạy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chương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trình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tải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Internet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hoặc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sao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chép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từ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khác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chưa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đủ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cậy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73050" indent="-273050" algn="just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mở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gửi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kèm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thư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rõ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nguồn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gốc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73050" indent="-273050" algn="just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truy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cập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web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dung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lành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mạnh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73050" indent="-273050" algn="just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Thường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xuyên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cập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nhật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vá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lỗi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mềm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kể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cả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hệ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điều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73050" indent="-273050" algn="just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kỳ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sao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lưu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dữ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liệu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khôi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phục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virus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phá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hoại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73050" indent="-273050" algn="just">
              <a:spcBef>
                <a:spcPts val="400"/>
              </a:spcBef>
              <a:buClr>
                <a:schemeClr val="accent1">
                  <a:lumMod val="75000"/>
                </a:schemeClr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kỳ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quét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diệt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virus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mềm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diệt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virus.</a:t>
            </a:r>
          </a:p>
          <a:p>
            <a:endParaRPr lang="en-US" sz="2000" b="1" dirty="0">
              <a:solidFill>
                <a:srgbClr val="0099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19400" y="609600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phòng</a:t>
            </a:r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tránh</a:t>
            </a:r>
            <a:endParaRPr lang="en-US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 animBg="1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753114Barres_petits_noeuds__11_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228600"/>
            <a:ext cx="9144000" cy="666750"/>
          </a:xfrm>
          <a:prstGeom prst="rect">
            <a:avLst/>
          </a:prstGeom>
        </p:spPr>
      </p:pic>
      <p:pic>
        <p:nvPicPr>
          <p:cNvPr id="6" name="Content Placeholder 3" descr="753114Barres_petits_noeuds__11_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486025" y="3095625"/>
            <a:ext cx="5638800" cy="666750"/>
          </a:xfrm>
          <a:prstGeom prst="rect">
            <a:avLst/>
          </a:prstGeom>
        </p:spPr>
      </p:pic>
      <p:pic>
        <p:nvPicPr>
          <p:cNvPr id="8" name="Content Placeholder 3" descr="753114Barres_petits_noeuds__11_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029325" y="3133725"/>
            <a:ext cx="5562600" cy="666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43000" y="6553200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2" name="Content Placeholder 3" descr="753114Barres_petits_noeuds__11_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1250"/>
            <a:ext cx="9144000" cy="6667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7200" y="609600"/>
            <a:ext cx="8458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truy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cập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web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truy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cập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mền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Nêu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bước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truy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cập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web?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1905000"/>
            <a:ext cx="8077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 smtClean="0"/>
          </a:p>
          <a:p>
            <a:endParaRPr lang="en-US" sz="3200" dirty="0"/>
          </a:p>
        </p:txBody>
      </p:sp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1676400"/>
            <a:ext cx="39624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0" y="4267200"/>
            <a:ext cx="9144000" cy="230832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Đáp án:</a:t>
            </a:r>
          </a:p>
          <a:p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Để truy cập trang web người dùng phải truy cập vào một phần mềm gọi là trình duyệt web (web)</a:t>
            </a:r>
          </a:p>
          <a:p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Các bước truy cập trang web:</a:t>
            </a:r>
          </a:p>
          <a:p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baseline="-2500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 : Nhập địa chỉ của trang web (vietnamnet.vn/khoahoc) vào ô đạ chỉ.</a:t>
            </a:r>
          </a:p>
          <a:p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baseline="-2500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 : Nhấn enter.</a:t>
            </a:r>
          </a:p>
        </p:txBody>
      </p:sp>
      <p:pic>
        <p:nvPicPr>
          <p:cNvPr id="22" name="Picture 21" descr="image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5800" y="1752600"/>
            <a:ext cx="4191000" cy="2438400"/>
          </a:xfrm>
          <a:prstGeom prst="rect">
            <a:avLst/>
          </a:prstGeom>
        </p:spPr>
      </p:pic>
    </p:spTree>
  </p:cSld>
  <p:clrMapOvr>
    <a:masterClrMapping/>
  </p:clrMapOvr>
  <p:transition spd="slow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753114Barres_petits_noeuds__11_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28600"/>
            <a:ext cx="9144000" cy="666750"/>
          </a:xfrm>
          <a:prstGeom prst="rect">
            <a:avLst/>
          </a:prstGeom>
        </p:spPr>
      </p:pic>
      <p:pic>
        <p:nvPicPr>
          <p:cNvPr id="6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2486025" y="3095625"/>
            <a:ext cx="5638800" cy="666750"/>
          </a:xfrm>
          <a:prstGeom prst="rect">
            <a:avLst/>
          </a:prstGeom>
        </p:spPr>
      </p:pic>
      <p:pic>
        <p:nvPicPr>
          <p:cNvPr id="8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029325" y="3133725"/>
            <a:ext cx="5562600" cy="666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43000" y="6553200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2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91250"/>
            <a:ext cx="9144000" cy="666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3400" y="12192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smtClean="0">
                <a:latin typeface="Times New Roman" pitchFamily="18" charset="0"/>
                <a:cs typeface="Times New Roman" pitchFamily="18" charset="0"/>
              </a:rPr>
              <a:t>Câu 7: Mô hình mạng phổ biến hiện nay là gì</a:t>
            </a:r>
            <a:endParaRPr lang="en-US" sz="32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200" y="1752600"/>
            <a:ext cx="381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Đáp án:</a:t>
            </a:r>
            <a:endParaRPr lang="en-US" sz="32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0" y="2286000"/>
            <a:ext cx="7239000" cy="206210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Mô hình mạng phổ biến hiện nay là mô hình khác – chủ. Các máy tính trong mạng được kết nối theo mô hình này đươc chia thành 2 loại chính: máy chủ và máy trạm</a:t>
            </a:r>
            <a:endParaRPr lang="en-US" sz="32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15" descr="tải xuố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4343400"/>
            <a:ext cx="6781800" cy="2076450"/>
          </a:xfrm>
          <a:prstGeom prst="rect">
            <a:avLst/>
          </a:prstGeom>
        </p:spPr>
      </p:pic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753114Barres_petits_noeuds__11_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28600"/>
            <a:ext cx="9144000" cy="666750"/>
          </a:xfrm>
          <a:prstGeom prst="rect">
            <a:avLst/>
          </a:prstGeom>
        </p:spPr>
      </p:pic>
      <p:pic>
        <p:nvPicPr>
          <p:cNvPr id="6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2486025" y="3095625"/>
            <a:ext cx="5638800" cy="666750"/>
          </a:xfrm>
          <a:prstGeom prst="rect">
            <a:avLst/>
          </a:prstGeom>
        </p:spPr>
      </p:pic>
      <p:pic>
        <p:nvPicPr>
          <p:cNvPr id="8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029325" y="3133725"/>
            <a:ext cx="5562600" cy="666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43000" y="6553200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2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91250"/>
            <a:ext cx="9144000" cy="6667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04800" y="838200"/>
            <a:ext cx="861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8: 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truy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cập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internet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? </a:t>
            </a:r>
          </a:p>
          <a:p>
            <a:pPr algn="ctr"/>
            <a:endParaRPr lang="en-US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1905000"/>
            <a:ext cx="4648200" cy="452431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Đáp</a:t>
            </a:r>
            <a:r>
              <a:rPr lang="en-US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truy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cập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internet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chúng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ta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đăng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kí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một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nhà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cung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vụ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internet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hôc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trợ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cài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đặt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cấp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quyền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truy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cập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internet.</a:t>
            </a:r>
          </a:p>
          <a:p>
            <a:endParaRPr lang="en-US" sz="3200" dirty="0"/>
          </a:p>
        </p:txBody>
      </p:sp>
      <p:pic>
        <p:nvPicPr>
          <p:cNvPr id="14" name="Picture 13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1828800"/>
            <a:ext cx="4191000" cy="457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753114Barres_petits_noeuds__11_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28600"/>
            <a:ext cx="9144000" cy="666750"/>
          </a:xfrm>
          <a:prstGeom prst="rect">
            <a:avLst/>
          </a:prstGeom>
        </p:spPr>
      </p:pic>
      <p:pic>
        <p:nvPicPr>
          <p:cNvPr id="6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2486025" y="3095625"/>
            <a:ext cx="5638800" cy="666750"/>
          </a:xfrm>
          <a:prstGeom prst="rect">
            <a:avLst/>
          </a:prstGeom>
        </p:spPr>
      </p:pic>
      <p:pic>
        <p:nvPicPr>
          <p:cNvPr id="8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029325" y="3133725"/>
            <a:ext cx="5562600" cy="666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43000" y="6553200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2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91250"/>
            <a:ext cx="9144000" cy="6667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533400"/>
            <a:ext cx="8153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9.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hãy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nêu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vai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trò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xã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hội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đại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? Theo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internet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những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0" y="1752600"/>
            <a:ext cx="8001000" cy="470898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Đáp</a:t>
            </a: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án</a:t>
            </a: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342900" indent="-342900" algn="just">
              <a:buAutoNum type="alphaLcPeriod"/>
            </a:pP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Lợi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ích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ứng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Tin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ứng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lĩnh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vực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đời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sông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xã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hội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vi-VN" sz="2000" dirty="0" smtClean="0">
                <a:latin typeface="Times New Roman" pitchFamily="18" charset="0"/>
                <a:cs typeface="Times New Roman" pitchFamily="18" charset="0"/>
              </a:rPr>
              <a:t> Sự  phát triển các mạng máy tính, đặc biệt là Internet, làm cho việc  ứng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</a:t>
            </a:r>
            <a:r>
              <a:rPr lang="vi-VN" sz="2000" dirty="0" smtClean="0">
                <a:latin typeface="Times New Roman" pitchFamily="18" charset="0"/>
                <a:cs typeface="Times New Roman" pitchFamily="18" charset="0"/>
              </a:rPr>
              <a:t>dụng tin học ngày càng phổ biến.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vi-VN" sz="2000" dirty="0" smtClean="0">
                <a:latin typeface="Times New Roman" pitchFamily="18" charset="0"/>
                <a:cs typeface="Times New Roman" pitchFamily="18" charset="0"/>
              </a:rPr>
              <a:t> ứng dụng tin học giúp tăng hiệu quả sản xuất, cung cấp dịch vụ và quản lí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Tác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xã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hội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phát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triển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nhạn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thức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vận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xã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hội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Thay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phong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Tin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nay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cũng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đang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góp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thúc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đẩy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sự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phát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triển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mạnh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mẽ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hầu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hết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lĩnh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khoa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nghệ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cũng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như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khoa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xã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hội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/>
          </a:p>
        </p:txBody>
      </p:sp>
    </p:spTree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753114Barres_petits_noeuds__11_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28600"/>
            <a:ext cx="9144000" cy="666750"/>
          </a:xfrm>
          <a:prstGeom prst="rect">
            <a:avLst/>
          </a:prstGeom>
        </p:spPr>
      </p:pic>
      <p:pic>
        <p:nvPicPr>
          <p:cNvPr id="6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2486025" y="3095625"/>
            <a:ext cx="5638800" cy="666750"/>
          </a:xfrm>
          <a:prstGeom prst="rect">
            <a:avLst/>
          </a:prstGeom>
        </p:spPr>
      </p:pic>
      <p:pic>
        <p:nvPicPr>
          <p:cNvPr id="8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029325" y="3133725"/>
            <a:ext cx="5562600" cy="666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43000" y="6553200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2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91250"/>
            <a:ext cx="9144000" cy="666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3400" y="762000"/>
            <a:ext cx="8305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smtClean="0">
                <a:latin typeface="Times New Roman" pitchFamily="18" charset="0"/>
                <a:cs typeface="Times New Roman" pitchFamily="18" charset="0"/>
              </a:rPr>
              <a:t>Theo em mỗi cá nhân khi tham gia vào internet cần phải làm những gì?</a:t>
            </a:r>
            <a:endParaRPr lang="en-US" sz="3200"/>
          </a:p>
        </p:txBody>
      </p:sp>
      <p:pic>
        <p:nvPicPr>
          <p:cNvPr id="11" name="Picture 10" descr="bav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828800"/>
            <a:ext cx="7924800" cy="41261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753114Barres_petits_noeuds__11_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28600"/>
            <a:ext cx="9144000" cy="666750"/>
          </a:xfrm>
          <a:prstGeom prst="rect">
            <a:avLst/>
          </a:prstGeom>
        </p:spPr>
      </p:pic>
      <p:pic>
        <p:nvPicPr>
          <p:cNvPr id="6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2486025" y="3095625"/>
            <a:ext cx="5638800" cy="666750"/>
          </a:xfrm>
          <a:prstGeom prst="rect">
            <a:avLst/>
          </a:prstGeom>
        </p:spPr>
      </p:pic>
      <p:pic>
        <p:nvPicPr>
          <p:cNvPr id="8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029325" y="3133725"/>
            <a:ext cx="5562600" cy="666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43000" y="6553200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2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91250"/>
            <a:ext cx="9144000" cy="666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685800"/>
            <a:ext cx="8153400" cy="553997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Theo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khi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Internet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42900" indent="-342900">
              <a:buAutoNum type="arabicPeriod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ý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thức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vệ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nguồn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nguyên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tin,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tài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chung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toàn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xã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hội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cá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nhân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mình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>
              <a:buAutoNum type="arabicPeriod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trách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đưa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mạng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Internet.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Hãy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luôn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nhớ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hàng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nghìn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lượt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truy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cập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>
              <a:buAutoNum type="arabicPeriod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Xây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dựng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sống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khoa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đạo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đức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hóa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ứng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xử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môi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trường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Internet,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ý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thức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tuân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thủ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pháp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yêu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cầu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tất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yếu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đối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gian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điện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tử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chung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>
              <a:buAutoNum type="arabicPeriod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Người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dùng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ý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thức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rằng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phải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mọi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Internet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đều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đúng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xác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cảnh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giác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tượng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lừa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đảo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hướng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tăng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trên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Internet,…</a:t>
            </a:r>
          </a:p>
          <a:p>
            <a:endParaRPr lang="en-US" dirty="0"/>
          </a:p>
        </p:txBody>
      </p:sp>
    </p:spTree>
  </p:cSld>
  <p:clrMapOvr>
    <a:masterClrMapping/>
  </p:clrMapOvr>
  <p:transition spd="med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753114Barres_petits_noeuds__11_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28600"/>
            <a:ext cx="9144000" cy="666750"/>
          </a:xfrm>
          <a:prstGeom prst="rect">
            <a:avLst/>
          </a:prstGeom>
        </p:spPr>
      </p:pic>
      <p:pic>
        <p:nvPicPr>
          <p:cNvPr id="6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2486025" y="3095625"/>
            <a:ext cx="5638800" cy="666750"/>
          </a:xfrm>
          <a:prstGeom prst="rect">
            <a:avLst/>
          </a:prstGeom>
        </p:spPr>
      </p:pic>
      <p:pic>
        <p:nvPicPr>
          <p:cNvPr id="8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029325" y="3133725"/>
            <a:ext cx="5562600" cy="666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43000" y="6553200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2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91250"/>
            <a:ext cx="9144000" cy="666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" y="762000"/>
            <a:ext cx="80772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10: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web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? Website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Siêu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văn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bản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latin typeface="Times New Roman" pitchFamily="18" charset="0"/>
                <a:cs typeface="Times New Roman" pitchFamily="18" charset="0"/>
              </a:rPr>
              <a:t>gì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endParaRPr lang="en-US" dirty="0"/>
          </a:p>
        </p:txBody>
      </p:sp>
      <p:pic>
        <p:nvPicPr>
          <p:cNvPr id="14" name="Picture 13" descr="images (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752600"/>
            <a:ext cx="3962400" cy="2057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4" descr="imag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81200"/>
            <a:ext cx="4191000" cy="1828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TextBox 16"/>
          <p:cNvSpPr txBox="1"/>
          <p:nvPr/>
        </p:nvSpPr>
        <p:spPr>
          <a:xfrm>
            <a:off x="609600" y="4267200"/>
            <a:ext cx="8534400" cy="221599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Đáp án: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Trang web là một siêu văn bản được gắn địa chỉ truy cập trên internet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Website là một hoặc nhiều trang web liên quan được tổ chức dưới một địa chỉ truy cập chung tạo thành website</a:t>
            </a:r>
          </a:p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990600" y="4724400"/>
            <a:ext cx="777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Siêu văn bản (hypertext) là loại văn bản tích hợp nhiều dữ liệu khác nhau như: âm thanh, hình ảnh, video,… và các siêu liên kết tới các siêu văn bản khác</a:t>
            </a:r>
          </a:p>
          <a:p>
            <a:endParaRPr lang="en-US" sz="2400" smtClean="0"/>
          </a:p>
        </p:txBody>
      </p:sp>
      <p:sp>
        <p:nvSpPr>
          <p:cNvPr id="19" name="TextBox 18"/>
          <p:cNvSpPr txBox="1"/>
          <p:nvPr/>
        </p:nvSpPr>
        <p:spPr>
          <a:xfrm>
            <a:off x="990600" y="4800600"/>
            <a:ext cx="617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400" smtClean="0">
                <a:latin typeface="Times New Roman" pitchFamily="18" charset="0"/>
                <a:cs typeface="Times New Roman" pitchFamily="18" charset="0"/>
              </a:rPr>
              <a:t>Mỗi khi truy cập vào một website, bao giờ cũng có một trang web được mở ra đầu tiên. Trang web đó được gọi là trang chủ</a:t>
            </a: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6" dur="2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9" dur="2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9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8" grpId="0" build="allAtOnce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753114Barres_petits_noeuds__11_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28600"/>
            <a:ext cx="9144000" cy="666750"/>
          </a:xfrm>
          <a:prstGeom prst="rect">
            <a:avLst/>
          </a:prstGeom>
        </p:spPr>
      </p:pic>
      <p:pic>
        <p:nvPicPr>
          <p:cNvPr id="6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2486025" y="3095625"/>
            <a:ext cx="5638800" cy="666750"/>
          </a:xfrm>
          <a:prstGeom prst="rect">
            <a:avLst/>
          </a:prstGeom>
        </p:spPr>
      </p:pic>
      <p:pic>
        <p:nvPicPr>
          <p:cNvPr id="8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857875" y="3133725"/>
            <a:ext cx="5562600" cy="666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43000" y="6553200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2" name="Content Placeholder 3" descr="753114Barres_petits_noeuds__11_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91250"/>
            <a:ext cx="9144000" cy="666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6800" y="838200"/>
            <a:ext cx="74676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11.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Tại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sao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cần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vệ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máy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tính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trách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nhiệm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mỗi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tin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đưa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lên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mạng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internet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? </a:t>
            </a:r>
          </a:p>
          <a:p>
            <a:endParaRPr lang="en-US" dirty="0"/>
          </a:p>
        </p:txBody>
      </p:sp>
      <p:pic>
        <p:nvPicPr>
          <p:cNvPr id="13" name="Picture 12" descr="bav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2057400"/>
            <a:ext cx="7010400" cy="21424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" name="TextBox 14"/>
          <p:cNvSpPr txBox="1"/>
          <p:nvPr/>
        </p:nvSpPr>
        <p:spPr>
          <a:xfrm>
            <a:off x="609600" y="4876800"/>
            <a:ext cx="8077200" cy="13849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Đáp án:</a:t>
            </a:r>
          </a:p>
          <a:p>
            <a:r>
              <a:rPr lang="vi-VN" sz="2800" smtClean="0">
                <a:latin typeface="Times New Roman" pitchFamily="18" charset="0"/>
                <a:cs typeface="Times New Roman" pitchFamily="18" charset="0"/>
              </a:rPr>
              <a:t>Vì thông tin và các nguồn tài nguyên mang thông tin là tài sản chung của mọi người, của toàn xã hội.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1248</Words>
  <Application>Microsoft Office PowerPoint</Application>
  <PresentationFormat>On-screen Show (4:3)</PresentationFormat>
  <Paragraphs>82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Câu 2: Thế nào là internet? Làm thế nào để kết nối internet? Dịch vụ nào của internet được sử dụng nhiều để xem thông tin? </vt:lpstr>
      <vt:lpstr>Câu 3: Liệt kê các thao tác làm việc với thư điện tử? </vt:lpstr>
      <vt:lpstr>Câu 4: Vì sao cần bảo vệ thông tin máy tính?</vt:lpstr>
      <vt:lpstr>Câu 5: Nêu những tác hại của virus máy tính? Các con đường lây nhiễm và cách phòng tránh? 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Kính chào cô và các bạn học sinh thân mến!...</dc:title>
  <dc:creator>INSPIRON</dc:creator>
  <cp:lastModifiedBy>Admin</cp:lastModifiedBy>
  <cp:revision>39</cp:revision>
  <dcterms:created xsi:type="dcterms:W3CDTF">2015-12-06T13:12:21Z</dcterms:created>
  <dcterms:modified xsi:type="dcterms:W3CDTF">2022-12-12T00:59:24Z</dcterms:modified>
</cp:coreProperties>
</file>